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46628"/>
  </p:normalViewPr>
  <p:slideViewPr>
    <p:cSldViewPr snapToGrid="0" snapToObjects="1">
      <p:cViewPr>
        <p:scale>
          <a:sx n="54" d="100"/>
          <a:sy n="54" d="100"/>
        </p:scale>
        <p:origin x="152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90BF5-6B32-1348-A8BB-F3003FFEAB99}" type="datetimeFigureOut">
              <a:rPr lang="en-US" smtClean="0"/>
              <a:t>3/9/16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9385E-C829-0140-A902-C96A771392DB}" type="slidenum">
              <a:rPr lang="en-US" smtClean="0"/>
              <a:t>‹#›</a:t>
            </a:fld>
            <a:endParaRPr lang="en-US"/>
          </a:p>
        </p:txBody>
      </p:sp>
    </p:spTree>
    <p:extLst>
      <p:ext uri="{BB962C8B-B14F-4D97-AF65-F5344CB8AC3E}">
        <p14:creationId xmlns:p14="http://schemas.microsoft.com/office/powerpoint/2010/main" val="167651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yourself</a:t>
            </a:r>
            <a:r>
              <a:rPr lang="en-US" baseline="0" dirty="0" smtClean="0"/>
              <a:t> quickly, </a:t>
            </a:r>
            <a:r>
              <a:rPr lang="en-US" sz="1200" b="0" i="0" u="none" strike="noStrike" kern="1200" baseline="0" dirty="0" smtClean="0">
                <a:solidFill>
                  <a:schemeClr val="tx1"/>
                </a:solidFill>
                <a:latin typeface="+mn-lt"/>
                <a:ea typeface="+mn-ea"/>
                <a:cs typeface="+mn-cs"/>
              </a:rPr>
              <a:t>Attend to the context of the day, (i.e., agenda, breaks, etc.), talk for 2 minutes about your CCC training experience. Ask people to tag you when Tweeting about the day. Remind them to follow @</a:t>
            </a:r>
            <a:r>
              <a:rPr lang="en-US" sz="1200" b="0" i="0" u="none" strike="noStrike" kern="1200" baseline="0" dirty="0" err="1" smtClean="0">
                <a:solidFill>
                  <a:schemeClr val="tx1"/>
                </a:solidFill>
                <a:latin typeface="+mn-lt"/>
                <a:ea typeface="+mn-ea"/>
                <a:cs typeface="+mn-cs"/>
              </a:rPr>
              <a:t>OPENPhysEd</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1</a:t>
            </a:fld>
            <a:endParaRPr lang="en-US"/>
          </a:p>
        </p:txBody>
      </p:sp>
    </p:spTree>
    <p:extLst>
      <p:ext uri="{BB962C8B-B14F-4D97-AF65-F5344CB8AC3E}">
        <p14:creationId xmlns:p14="http://schemas.microsoft.com/office/powerpoint/2010/main" val="8991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your Twitter Handle or Email Address as the training code. This allows the OPEN staff to give you “credit” for each registered user that you support. If an internet connect is available you may want to go to the site and show registration live on the website. If a computer lab is open, it helps to let participants register and then explore the website.</a:t>
            </a:r>
          </a:p>
          <a:p>
            <a:endParaRPr lang="en-US" baseline="0" dirty="0" smtClean="0"/>
          </a:p>
          <a:p>
            <a:r>
              <a:rPr lang="en-US" baseline="0" dirty="0" smtClean="0"/>
              <a:t>GREAT JOB!</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10</a:t>
            </a:fld>
            <a:endParaRPr lang="en-US"/>
          </a:p>
        </p:txBody>
      </p:sp>
    </p:spTree>
    <p:extLst>
      <p:ext uri="{BB962C8B-B14F-4D97-AF65-F5344CB8AC3E}">
        <p14:creationId xmlns:p14="http://schemas.microsoft.com/office/powerpoint/2010/main" val="199859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bullets, good to provide</a:t>
            </a:r>
            <a:r>
              <a:rPr lang="en-US" baseline="0" dirty="0" smtClean="0"/>
              <a:t> your </a:t>
            </a:r>
            <a:r>
              <a:rPr lang="en-US" baseline="0" dirty="0" err="1" smtClean="0"/>
              <a:t>expereince</a:t>
            </a:r>
            <a:r>
              <a:rPr lang="en-US" baseline="0" dirty="0" smtClean="0"/>
              <a:t> using resources from </a:t>
            </a:r>
            <a:r>
              <a:rPr lang="en-US" baseline="0" dirty="0" err="1" smtClean="0"/>
              <a:t>OPENPhysEd.org</a:t>
            </a:r>
            <a:r>
              <a:rPr lang="en-US" baseline="0" dirty="0" smtClean="0"/>
              <a:t>, Explain that each teacher can support the OPEN project by buying their equipment from US Games. Express how important it is to “vote” for equity of access with their dollars.</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2</a:t>
            </a:fld>
            <a:endParaRPr lang="en-US"/>
          </a:p>
        </p:txBody>
      </p:sp>
    </p:spTree>
    <p:extLst>
      <p:ext uri="{BB962C8B-B14F-4D97-AF65-F5344CB8AC3E}">
        <p14:creationId xmlns:p14="http://schemas.microsoft.com/office/powerpoint/2010/main" val="31899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Breifly</a:t>
            </a:r>
            <a:r>
              <a:rPr lang="en-US" dirty="0" smtClean="0"/>
              <a:t> talk about each bullet, let</a:t>
            </a:r>
            <a:r>
              <a:rPr lang="en-US" baseline="0" dirty="0" smtClean="0"/>
              <a:t> participants know that more </a:t>
            </a:r>
            <a:r>
              <a:rPr lang="en-US" baseline="0" dirty="0" err="1" smtClean="0"/>
              <a:t>informaiton</a:t>
            </a:r>
            <a:r>
              <a:rPr lang="en-US" baseline="0" dirty="0" smtClean="0"/>
              <a:t> about each of these topics can be found on the </a:t>
            </a:r>
            <a:r>
              <a:rPr lang="en-US" baseline="0" dirty="0" err="1" smtClean="0"/>
              <a:t>OPENPhysEd.org</a:t>
            </a:r>
            <a:r>
              <a:rPr lang="en-US" baseline="0" dirty="0" smtClean="0"/>
              <a:t> Blog.</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3</a:t>
            </a:fld>
            <a:endParaRPr lang="en-US"/>
          </a:p>
        </p:txBody>
      </p:sp>
    </p:spTree>
    <p:extLst>
      <p:ext uri="{BB962C8B-B14F-4D97-AF65-F5344CB8AC3E}">
        <p14:creationId xmlns:p14="http://schemas.microsoft.com/office/powerpoint/2010/main" val="190870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the Outcome very quickly, then get participants moving.</a:t>
            </a:r>
          </a:p>
          <a:p>
            <a:r>
              <a:rPr lang="en-US" dirty="0" smtClean="0"/>
              <a:t>Play Toss</a:t>
            </a:r>
            <a:r>
              <a:rPr lang="en-US" baseline="0" dirty="0" smtClean="0"/>
              <a:t> 3.</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4</a:t>
            </a:fld>
            <a:endParaRPr lang="en-US"/>
          </a:p>
        </p:txBody>
      </p:sp>
    </p:spTree>
    <p:extLst>
      <p:ext uri="{BB962C8B-B14F-4D97-AF65-F5344CB8AC3E}">
        <p14:creationId xmlns:p14="http://schemas.microsoft.com/office/powerpoint/2010/main" val="167791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to highlight Academic Language Cards. Have some printed</a:t>
            </a:r>
            <a:r>
              <a:rPr lang="en-US" baseline="0" dirty="0" smtClean="0"/>
              <a:t> and posted on cones or on the wall. Be sure to tell participants these are in PDF and MS Word – they are fully customizable.</a:t>
            </a:r>
          </a:p>
          <a:p>
            <a:endParaRPr lang="en-US" baseline="0" dirty="0" smtClean="0"/>
          </a:p>
          <a:p>
            <a:r>
              <a:rPr lang="en-US" baseline="0" dirty="0" smtClean="0"/>
              <a:t>All modules contain 20 to 40 cards specific to the module content area.</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5</a:t>
            </a:fld>
            <a:endParaRPr lang="en-US"/>
          </a:p>
        </p:txBody>
      </p:sp>
    </p:spTree>
    <p:extLst>
      <p:ext uri="{BB962C8B-B14F-4D97-AF65-F5344CB8AC3E}">
        <p14:creationId xmlns:p14="http://schemas.microsoft.com/office/powerpoint/2010/main" val="199638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a:t>
            </a:r>
            <a:r>
              <a:rPr lang="en-US" baseline="0" dirty="0" smtClean="0"/>
              <a:t> Match Me If You Can, then model a DOK Debrief session using these questions.</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6</a:t>
            </a:fld>
            <a:endParaRPr lang="en-US"/>
          </a:p>
        </p:txBody>
      </p:sp>
    </p:spTree>
    <p:extLst>
      <p:ext uri="{BB962C8B-B14F-4D97-AF65-F5344CB8AC3E}">
        <p14:creationId xmlns:p14="http://schemas.microsoft.com/office/powerpoint/2010/main" val="141397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a:t>
            </a:r>
            <a:r>
              <a:rPr lang="en-US" baseline="0" dirty="0" smtClean="0"/>
              <a:t> </a:t>
            </a:r>
            <a:r>
              <a:rPr lang="en-US" baseline="0" dirty="0" err="1" smtClean="0"/>
              <a:t>exlplain</a:t>
            </a:r>
            <a:r>
              <a:rPr lang="en-US" baseline="0" dirty="0" smtClean="0"/>
              <a:t> each level and reference the blog article. </a:t>
            </a:r>
          </a:p>
          <a:p>
            <a:endParaRPr lang="en-US" baseline="0" dirty="0" smtClean="0"/>
          </a:p>
          <a:p>
            <a:r>
              <a:rPr lang="en-US" baseline="0" dirty="0" smtClean="0"/>
              <a:t>DOK Extended </a:t>
            </a:r>
            <a:r>
              <a:rPr lang="en-US" baseline="0" dirty="0" err="1" smtClean="0"/>
              <a:t>Explainations</a:t>
            </a:r>
            <a:r>
              <a:rPr lang="en-US" baseline="0" dirty="0" smtClean="0"/>
              <a:t>:</a:t>
            </a:r>
          </a:p>
          <a:p>
            <a:r>
              <a:rPr lang="en-US" sz="1200" b="0" i="0" u="none" strike="noStrike" kern="1200" baseline="0" dirty="0" smtClean="0">
                <a:solidFill>
                  <a:schemeClr val="tx1"/>
                </a:solidFill>
                <a:latin typeface="+mn-lt"/>
                <a:ea typeface="+mn-ea"/>
                <a:cs typeface="+mn-cs"/>
              </a:rPr>
              <a:t>Level 1 requires students to recite facts or to use simple skills or abilities.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Level 2 includes the engagement of some mental processing beyond recalling or reproducing a response. It requires both comprehension and subsequent processing of information.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Level 3</a:t>
            </a:r>
          </a:p>
          <a:p>
            <a:r>
              <a:rPr lang="en-US" sz="1200" b="0" i="0" u="none" strike="noStrike" kern="1200" baseline="0" dirty="0" smtClean="0">
                <a:solidFill>
                  <a:schemeClr val="tx1"/>
                </a:solidFill>
                <a:latin typeface="+mn-lt"/>
                <a:ea typeface="+mn-ea"/>
                <a:cs typeface="+mn-cs"/>
              </a:rPr>
              <a:t>Deep knowledge becomes more of a focus at Level 3. Students are encouraged to go beyond information and context. However, they are still required to show understanding of the ideas and skills. Students may be encouraged to explain, generalize, connect ideas, or perform skills in a dynamic environment. Task at Level 3 involve reasoning and planning. Students must be able to support their thinking.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Level 4</a:t>
            </a:r>
          </a:p>
          <a:p>
            <a:r>
              <a:rPr lang="en-US" sz="1200" b="0" i="0" u="none" strike="noStrike" kern="1200" baseline="0" dirty="0" smtClean="0">
                <a:solidFill>
                  <a:schemeClr val="tx1"/>
                </a:solidFill>
                <a:latin typeface="+mn-lt"/>
                <a:ea typeface="+mn-ea"/>
                <a:cs typeface="+mn-cs"/>
              </a:rPr>
              <a:t>Higher order thinking is central and knowledge is deep at Level 4. Tasks at this level will probably be an extended activity, with extended time provided. However, the extended time period is not a distinguishing factor. Students take information from at least one content area and are asked to apply this information to a </a:t>
            </a:r>
            <a:r>
              <a:rPr lang="en-US" sz="1200" b="0" i="0" u="sng" strike="noStrike" kern="1200" baseline="0" dirty="0" smtClean="0">
                <a:solidFill>
                  <a:schemeClr val="tx1"/>
                </a:solidFill>
                <a:latin typeface="+mn-lt"/>
                <a:ea typeface="+mn-ea"/>
                <a:cs typeface="+mn-cs"/>
              </a:rPr>
              <a:t>new</a:t>
            </a:r>
            <a:r>
              <a:rPr lang="en-US" sz="1200" b="0" i="0" u="none" strike="noStrike" kern="1200" baseline="0" dirty="0" smtClean="0">
                <a:solidFill>
                  <a:schemeClr val="tx1"/>
                </a:solidFill>
                <a:latin typeface="+mn-lt"/>
                <a:ea typeface="+mn-ea"/>
                <a:cs typeface="+mn-cs"/>
              </a:rPr>
              <a:t> task. They may also be asked to develop hypotheses and perform complex analyses of the connections among concepts, skills, and settings.</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7</a:t>
            </a:fld>
            <a:endParaRPr lang="en-US"/>
          </a:p>
        </p:txBody>
      </p:sp>
    </p:spTree>
    <p:extLst>
      <p:ext uri="{BB962C8B-B14F-4D97-AF65-F5344CB8AC3E}">
        <p14:creationId xmlns:p14="http://schemas.microsoft.com/office/powerpoint/2010/main" val="45022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Utilizing</a:t>
            </a:r>
            <a:r>
              <a:rPr lang="en-US" baseline="0" dirty="0" smtClean="0"/>
              <a:t> academic language in tiered discussion and increasingly complex learning tasks provides a rigorous environment for students to develop the necessary vocabulary of  skills and academic language words and symbols.</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8</a:t>
            </a:fld>
            <a:endParaRPr lang="en-US"/>
          </a:p>
        </p:txBody>
      </p:sp>
    </p:spTree>
    <p:extLst>
      <p:ext uri="{BB962C8B-B14F-4D97-AF65-F5344CB8AC3E}">
        <p14:creationId xmlns:p14="http://schemas.microsoft.com/office/powerpoint/2010/main" val="80158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modules</a:t>
            </a:r>
            <a:r>
              <a:rPr lang="en-US" baseline="0" dirty="0" smtClean="0"/>
              <a:t> include skill card, station cards, assessments and more. Files are almost always delivered in PDF and Word documents making the entire program customizable based on teacher and student needs.</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9</a:t>
            </a:fld>
            <a:endParaRPr lang="en-US"/>
          </a:p>
        </p:txBody>
      </p:sp>
    </p:spTree>
    <p:extLst>
      <p:ext uri="{BB962C8B-B14F-4D97-AF65-F5344CB8AC3E}">
        <p14:creationId xmlns:p14="http://schemas.microsoft.com/office/powerpoint/2010/main" val="115617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747E3A-C044-B843-919C-7CB6C3C33338}" type="datetimeFigureOut">
              <a:rPr lang="en-US" smtClean="0"/>
              <a:t>3/9/16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418653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747E3A-C044-B843-919C-7CB6C3C33338}" type="datetimeFigureOut">
              <a:rPr lang="en-US" smtClean="0"/>
              <a:t>3/9/16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305260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747E3A-C044-B843-919C-7CB6C3C33338}" type="datetimeFigureOut">
              <a:rPr lang="en-US" smtClean="0"/>
              <a:t>3/9/16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17625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747E3A-C044-B843-919C-7CB6C3C33338}" type="datetimeFigureOut">
              <a:rPr lang="en-US" smtClean="0"/>
              <a:t>3/9/16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1015448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747E3A-C044-B843-919C-7CB6C3C33338}" type="datetimeFigureOut">
              <a:rPr lang="en-US" smtClean="0"/>
              <a:t>3/9/16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59135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747E3A-C044-B843-919C-7CB6C3C33338}" type="datetimeFigureOut">
              <a:rPr lang="en-US" smtClean="0"/>
              <a:t>3/9/16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34563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747E3A-C044-B843-919C-7CB6C3C33338}" type="datetimeFigureOut">
              <a:rPr lang="en-US" smtClean="0"/>
              <a:t>3/9/16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18139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747E3A-C044-B843-919C-7CB6C3C33338}" type="datetimeFigureOut">
              <a:rPr lang="en-US" smtClean="0"/>
              <a:t>3/9/16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135189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47E3A-C044-B843-919C-7CB6C3C33338}" type="datetimeFigureOut">
              <a:rPr lang="en-US" smtClean="0"/>
              <a:t>3/9/16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96006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47E3A-C044-B843-919C-7CB6C3C33338}" type="datetimeFigureOut">
              <a:rPr lang="en-US" smtClean="0"/>
              <a:t>3/9/16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171531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47E3A-C044-B843-919C-7CB6C3C33338}" type="datetimeFigureOut">
              <a:rPr lang="en-US" smtClean="0"/>
              <a:t>3/9/16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13950456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47E3A-C044-B843-919C-7CB6C3C33338}" type="datetimeFigureOut">
              <a:rPr lang="en-US" smtClean="0"/>
              <a:t>3/9/16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5455B-C9AA-6A40-AF53-F34BD155F67B}" type="slidenum">
              <a:rPr lang="en-US" smtClean="0"/>
              <a:t>‹#›</a:t>
            </a:fld>
            <a:endParaRPr lang="en-US"/>
          </a:p>
        </p:txBody>
      </p:sp>
    </p:spTree>
    <p:extLst>
      <p:ext uri="{BB962C8B-B14F-4D97-AF65-F5344CB8AC3E}">
        <p14:creationId xmlns:p14="http://schemas.microsoft.com/office/powerpoint/2010/main" val="1164294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openphysed.org/"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OPENPhysEd.org</a:t>
            </a:r>
            <a:endParaRPr lang="en-US" dirty="0"/>
          </a:p>
        </p:txBody>
      </p:sp>
      <p:sp>
        <p:nvSpPr>
          <p:cNvPr id="3" name="Subtitle 2"/>
          <p:cNvSpPr>
            <a:spLocks noGrp="1"/>
          </p:cNvSpPr>
          <p:nvPr>
            <p:ph type="subTitle" idx="1"/>
          </p:nvPr>
        </p:nvSpPr>
        <p:spPr/>
        <p:txBody>
          <a:bodyPr>
            <a:normAutofit lnSpcReduction="10000"/>
          </a:bodyPr>
          <a:lstStyle/>
          <a:p>
            <a:r>
              <a:rPr lang="en-US" dirty="0" smtClean="0"/>
              <a:t>Presented by:</a:t>
            </a:r>
          </a:p>
          <a:p>
            <a:r>
              <a:rPr lang="en-US" dirty="0" smtClean="0"/>
              <a:t>OPEN Coach Name Here</a:t>
            </a:r>
          </a:p>
          <a:p>
            <a:r>
              <a:rPr lang="en-US" dirty="0" smtClean="0"/>
              <a:t>Certified OPEN Community Curriculum Coach</a:t>
            </a:r>
          </a:p>
          <a:p>
            <a:r>
              <a:rPr lang="en-US" dirty="0" smtClean="0"/>
              <a:t>@</a:t>
            </a:r>
            <a:r>
              <a:rPr lang="en-US" dirty="0" err="1" smtClean="0"/>
              <a:t>YourTwitterHandle</a:t>
            </a:r>
            <a:r>
              <a:rPr lang="en-US" dirty="0" smtClean="0"/>
              <a:t>		@</a:t>
            </a:r>
            <a:r>
              <a:rPr lang="en-US" dirty="0" err="1" smtClean="0"/>
              <a:t>OPENPhysEd</a:t>
            </a:r>
            <a:endParaRPr lang="en-US" dirty="0"/>
          </a:p>
        </p:txBody>
      </p:sp>
    </p:spTree>
    <p:extLst>
      <p:ext uri="{BB962C8B-B14F-4D97-AF65-F5344CB8AC3E}">
        <p14:creationId xmlns:p14="http://schemas.microsoft.com/office/powerpoint/2010/main" val="1146173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8490" y="300156"/>
            <a:ext cx="5484067" cy="1325563"/>
          </a:xfrm>
        </p:spPr>
        <p:txBody>
          <a:bodyPr/>
          <a:lstStyle/>
          <a:p>
            <a:pPr algn="ctr"/>
            <a:r>
              <a:rPr lang="en-US" dirty="0" smtClean="0"/>
              <a:t>Time to Access </a:t>
            </a:r>
            <a:r>
              <a:rPr lang="en-US" dirty="0" err="1" smtClean="0"/>
              <a:t>OPENPhysEd.org</a:t>
            </a:r>
            <a:endParaRPr lang="en-US" dirty="0"/>
          </a:p>
        </p:txBody>
      </p:sp>
      <p:sp>
        <p:nvSpPr>
          <p:cNvPr id="3" name="Content Placeholder 2"/>
          <p:cNvSpPr>
            <a:spLocks noGrp="1"/>
          </p:cNvSpPr>
          <p:nvPr>
            <p:ph idx="1"/>
          </p:nvPr>
        </p:nvSpPr>
        <p:spPr>
          <a:xfrm>
            <a:off x="6158490" y="1495555"/>
            <a:ext cx="5722703" cy="3798340"/>
          </a:xfrm>
        </p:spPr>
        <p:txBody>
          <a:bodyPr anchor="ctr">
            <a:noAutofit/>
          </a:bodyPr>
          <a:lstStyle/>
          <a:p>
            <a:r>
              <a:rPr lang="en-US" sz="2400" dirty="0"/>
              <a:t>Step 1: Visit </a:t>
            </a:r>
            <a:r>
              <a:rPr lang="en-US" sz="2400" b="1" u="sng" dirty="0">
                <a:hlinkClick r:id="rId3"/>
              </a:rPr>
              <a:t>www.OPENPhysEd.org</a:t>
            </a:r>
            <a:endParaRPr lang="en-US" sz="2400" dirty="0"/>
          </a:p>
          <a:p>
            <a:r>
              <a:rPr lang="en-US" sz="2400" dirty="0"/>
              <a:t>Step 2: Mouse-over “Login for Free” </a:t>
            </a:r>
            <a:r>
              <a:rPr lang="en-US" sz="2400" dirty="0" smtClean="0"/>
              <a:t>select </a:t>
            </a:r>
            <a:r>
              <a:rPr lang="en-US" sz="2400" dirty="0"/>
              <a:t>“Signup Now”</a:t>
            </a:r>
          </a:p>
          <a:p>
            <a:r>
              <a:rPr lang="en-US" sz="2400" dirty="0"/>
              <a:t>Step 3: Fill </a:t>
            </a:r>
            <a:r>
              <a:rPr lang="en-US" sz="2400" dirty="0" smtClean="0"/>
              <a:t>out information, </a:t>
            </a:r>
            <a:r>
              <a:rPr lang="en-US" sz="2400" dirty="0"/>
              <a:t>then click the “Register” button (bottom of page)</a:t>
            </a:r>
          </a:p>
          <a:p>
            <a:r>
              <a:rPr lang="en-US" sz="2400" dirty="0"/>
              <a:t>Step 4: Login using your new username and password</a:t>
            </a:r>
          </a:p>
          <a:p>
            <a:r>
              <a:rPr lang="en-US" sz="2400" dirty="0"/>
              <a:t>Step 5: Go to “Curriculum Resources” </a:t>
            </a:r>
            <a:r>
              <a:rPr lang="en-US" sz="2400" dirty="0" smtClean="0"/>
              <a:t>to </a:t>
            </a:r>
            <a:r>
              <a:rPr lang="en-US" sz="2400" dirty="0"/>
              <a:t>access all of the OPEN content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54615"/>
            <a:ext cx="5031533" cy="5335598"/>
          </a:xfrm>
          <a:prstGeom prst="rect">
            <a:avLst/>
          </a:prstGeom>
          <a:ln>
            <a:solidFill>
              <a:schemeClr val="bg2">
                <a:lumMod val="75000"/>
              </a:schemeClr>
            </a:solidFill>
          </a:ln>
          <a:effectLst>
            <a:outerShdw blurRad="50800" dist="76200" dir="13500000" algn="br" rotWithShape="0">
              <a:prstClr val="black">
                <a:alpha val="26000"/>
              </a:prstClr>
            </a:outerShdw>
          </a:effectLst>
        </p:spPr>
      </p:pic>
      <p:sp>
        <p:nvSpPr>
          <p:cNvPr id="5" name="TextBox 4"/>
          <p:cNvSpPr txBox="1"/>
          <p:nvPr/>
        </p:nvSpPr>
        <p:spPr>
          <a:xfrm>
            <a:off x="1224377" y="2950225"/>
            <a:ext cx="4045456" cy="1323439"/>
          </a:xfrm>
          <a:prstGeom prst="rect">
            <a:avLst/>
          </a:prstGeom>
          <a:solidFill>
            <a:schemeClr val="bg1">
              <a:alpha val="68000"/>
            </a:schemeClr>
          </a:solidFill>
          <a:ln>
            <a:solidFill>
              <a:schemeClr val="bg2">
                <a:lumMod val="75000"/>
              </a:schemeClr>
            </a:solidFill>
          </a:ln>
        </p:spPr>
        <p:txBody>
          <a:bodyPr wrap="square" rtlCol="0">
            <a:spAutoFit/>
          </a:bodyPr>
          <a:lstStyle/>
          <a:p>
            <a:pPr algn="ctr"/>
            <a:r>
              <a:rPr lang="en-US" sz="4000" dirty="0" smtClean="0"/>
              <a:t>Use Training Code: </a:t>
            </a:r>
            <a:r>
              <a:rPr lang="en-US" sz="4000" b="1" dirty="0" smtClean="0"/>
              <a:t>CAHPERDCCC</a:t>
            </a:r>
            <a:endParaRPr lang="en-US" sz="4000" b="1" dirty="0"/>
          </a:p>
        </p:txBody>
      </p:sp>
    </p:spTree>
    <p:extLst>
      <p:ext uri="{BB962C8B-B14F-4D97-AF65-F5344CB8AC3E}">
        <p14:creationId xmlns:p14="http://schemas.microsoft.com/office/powerpoint/2010/main" val="169637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ssolv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dissolv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dissolv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dissolv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dissolv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OPEN? </a:t>
            </a:r>
            <a:endParaRPr lang="en-US" dirty="0"/>
          </a:p>
        </p:txBody>
      </p:sp>
      <p:sp>
        <p:nvSpPr>
          <p:cNvPr id="3" name="Content Placeholder 2"/>
          <p:cNvSpPr>
            <a:spLocks noGrp="1"/>
          </p:cNvSpPr>
          <p:nvPr>
            <p:ph idx="1"/>
          </p:nvPr>
        </p:nvSpPr>
        <p:spPr>
          <a:xfrm>
            <a:off x="493487" y="1825625"/>
            <a:ext cx="11364684" cy="4351338"/>
          </a:xfrm>
        </p:spPr>
        <p:txBody>
          <a:bodyPr>
            <a:normAutofit/>
          </a:bodyPr>
          <a:lstStyle/>
          <a:p>
            <a:r>
              <a:rPr lang="en-US" sz="3200" b="1" dirty="0" smtClean="0"/>
              <a:t>OPEN is the Online Physical Education Network. </a:t>
            </a:r>
            <a:r>
              <a:rPr lang="en-US" sz="3200" dirty="0" smtClean="0"/>
              <a:t>[</a:t>
            </a:r>
            <a:r>
              <a:rPr lang="en-US" sz="3200" dirty="0" err="1" smtClean="0"/>
              <a:t>OPENPhysEd.org</a:t>
            </a:r>
            <a:r>
              <a:rPr lang="en-US" sz="3200" dirty="0" smtClean="0"/>
              <a:t>]</a:t>
            </a:r>
          </a:p>
          <a:p>
            <a:r>
              <a:rPr lang="en-US" sz="3200" b="1" dirty="0" smtClean="0"/>
              <a:t>It is a FREE open source curriculum project </a:t>
            </a:r>
            <a:r>
              <a:rPr lang="en-US" sz="3200" dirty="0" smtClean="0"/>
              <a:t>for physical educators and physical activity leaders.</a:t>
            </a:r>
          </a:p>
          <a:p>
            <a:r>
              <a:rPr lang="en-US" sz="3200" b="1" dirty="0" smtClean="0"/>
              <a:t>OPEN is provided as a public service of US Games.</a:t>
            </a:r>
            <a:br>
              <a:rPr lang="en-US" sz="3200" b="1" dirty="0" smtClean="0"/>
            </a:br>
            <a:r>
              <a:rPr lang="en-US" sz="3200" dirty="0" smtClean="0"/>
              <a:t>A portion of every equipment purchase from US Games goes toward sustaining the OPEN curriculum project.</a:t>
            </a:r>
            <a:endParaRPr lang="en-US" sz="3200" dirty="0"/>
          </a:p>
        </p:txBody>
      </p:sp>
    </p:spTree>
    <p:extLst>
      <p:ext uri="{BB962C8B-B14F-4D97-AF65-F5344CB8AC3E}">
        <p14:creationId xmlns:p14="http://schemas.microsoft.com/office/powerpoint/2010/main" val="137408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OPEN? </a:t>
            </a:r>
            <a:endParaRPr lang="en-US" dirty="0"/>
          </a:p>
        </p:txBody>
      </p:sp>
      <p:sp>
        <p:nvSpPr>
          <p:cNvPr id="3" name="Content Placeholder 2"/>
          <p:cNvSpPr>
            <a:spLocks noGrp="1"/>
          </p:cNvSpPr>
          <p:nvPr>
            <p:ph idx="1"/>
          </p:nvPr>
        </p:nvSpPr>
        <p:spPr>
          <a:xfrm>
            <a:off x="493487" y="1610477"/>
            <a:ext cx="11364684" cy="4351338"/>
          </a:xfrm>
        </p:spPr>
        <p:txBody>
          <a:bodyPr>
            <a:normAutofit/>
          </a:bodyPr>
          <a:lstStyle/>
          <a:p>
            <a:r>
              <a:rPr lang="en-US" sz="3200" b="1" dirty="0" smtClean="0"/>
              <a:t>OPEN is backward-designed </a:t>
            </a:r>
            <a:r>
              <a:rPr lang="en-US" sz="3200" dirty="0" smtClean="0"/>
              <a:t>from the SHAPE America National Standards and Grade-Level Outcomes.</a:t>
            </a:r>
          </a:p>
          <a:p>
            <a:r>
              <a:rPr lang="en-US" sz="3200" b="1" dirty="0" smtClean="0"/>
              <a:t>Current academic rigor strategies </a:t>
            </a:r>
            <a:r>
              <a:rPr lang="en-US" sz="3200" dirty="0" smtClean="0"/>
              <a:t>are infused throughout the curriculum modules.</a:t>
            </a:r>
          </a:p>
          <a:p>
            <a:r>
              <a:rPr lang="en-US" sz="3200" b="1" dirty="0" smtClean="0"/>
              <a:t>Strategies include:</a:t>
            </a:r>
          </a:p>
          <a:p>
            <a:pPr lvl="1"/>
            <a:r>
              <a:rPr lang="en-US" sz="3000" dirty="0" smtClean="0"/>
              <a:t>Academic Language Vocabulary Cards</a:t>
            </a:r>
          </a:p>
          <a:p>
            <a:pPr lvl="1"/>
            <a:r>
              <a:rPr lang="en-US" sz="3000" dirty="0" smtClean="0"/>
              <a:t>Depth of Knowledge Tiered Debrief Questions</a:t>
            </a:r>
          </a:p>
          <a:p>
            <a:pPr lvl="1"/>
            <a:r>
              <a:rPr lang="en-US" sz="3000" dirty="0" smtClean="0"/>
              <a:t>Teacher Reflection Guides (4 Domains of Teaching)</a:t>
            </a:r>
          </a:p>
        </p:txBody>
      </p:sp>
    </p:spTree>
    <p:extLst>
      <p:ext uri="{BB962C8B-B14F-4D97-AF65-F5344CB8AC3E}">
        <p14:creationId xmlns:p14="http://schemas.microsoft.com/office/powerpoint/2010/main" val="9996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Experience OPEN’s Backward Design!</a:t>
            </a:r>
            <a:endParaRPr lang="en-US" dirty="0"/>
          </a:p>
        </p:txBody>
      </p:sp>
      <p:sp>
        <p:nvSpPr>
          <p:cNvPr id="3" name="Content Placeholder 2"/>
          <p:cNvSpPr>
            <a:spLocks noGrp="1"/>
          </p:cNvSpPr>
          <p:nvPr>
            <p:ph idx="1"/>
          </p:nvPr>
        </p:nvSpPr>
        <p:spPr>
          <a:xfrm>
            <a:off x="3980606" y="1690688"/>
            <a:ext cx="7875598" cy="3023516"/>
          </a:xfrm>
        </p:spPr>
        <p:txBody>
          <a:bodyPr>
            <a:normAutofit/>
          </a:bodyPr>
          <a:lstStyle/>
          <a:p>
            <a:r>
              <a:rPr lang="en-US" sz="3200" b="1" dirty="0" smtClean="0"/>
              <a:t>SHAPE America Standard 1, Outcome E16.4: </a:t>
            </a:r>
            <a:r>
              <a:rPr lang="en-US" sz="3200" dirty="0"/>
              <a:t>Catches a thrown ball at chest/waist level using a mature pattern in a non-dynamic </a:t>
            </a:r>
            <a:r>
              <a:rPr lang="en-US" sz="3200" dirty="0" smtClean="0"/>
              <a:t>environment.</a:t>
            </a:r>
            <a:endParaRPr lang="en-US" sz="3200" dirty="0"/>
          </a:p>
          <a:p>
            <a:r>
              <a:rPr lang="en-US" sz="3200" b="1" dirty="0" smtClean="0">
                <a:effectLst/>
              </a:rPr>
              <a:t>Toss 3 </a:t>
            </a:r>
            <a:r>
              <a:rPr lang="en-US" sz="3200" dirty="0" smtClean="0">
                <a:effectLst/>
              </a:rPr>
              <a:t>(K-5 &amp; Secondary Instant Activities)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38537">
            <a:off x="676026" y="1605885"/>
            <a:ext cx="3212247" cy="4163610"/>
          </a:xfrm>
          <a:prstGeom prst="rect">
            <a:avLst/>
          </a:prstGeom>
          <a:ln w="3175">
            <a:solidFill>
              <a:schemeClr val="bg2">
                <a:lumMod val="75000"/>
              </a:schemeClr>
            </a:solidFill>
          </a:ln>
          <a:effectLst>
            <a:outerShdw blurRad="50800" dist="76200" dir="13500000" algn="br" rotWithShape="0">
              <a:prstClr val="black">
                <a:alpha val="13000"/>
              </a:prstClr>
            </a:outerShdw>
          </a:effectLst>
        </p:spPr>
      </p:pic>
    </p:spTree>
    <p:extLst>
      <p:ext uri="{BB962C8B-B14F-4D97-AF65-F5344CB8AC3E}">
        <p14:creationId xmlns:p14="http://schemas.microsoft.com/office/powerpoint/2010/main" val="5483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Experience OPEN’s Academic Language!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38537">
            <a:off x="768357" y="2091350"/>
            <a:ext cx="2004379" cy="2603950"/>
          </a:xfrm>
          <a:prstGeom prst="rect">
            <a:avLst/>
          </a:prstGeom>
          <a:ln w="3175">
            <a:solidFill>
              <a:schemeClr val="bg2">
                <a:lumMod val="75000"/>
              </a:schemeClr>
            </a:solidFill>
          </a:ln>
          <a:effectLst>
            <a:outerShdw blurRad="50800" dist="76200" dir="13500000" algn="br" rotWithShape="0">
              <a:prstClr val="black">
                <a:alpha val="13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1595" y="1495555"/>
            <a:ext cx="5446288" cy="4194657"/>
          </a:xfrm>
          <a:prstGeom prst="rect">
            <a:avLst/>
          </a:prstGeom>
          <a:ln>
            <a:solidFill>
              <a:schemeClr val="bg2">
                <a:lumMod val="75000"/>
              </a:schemeClr>
            </a:solidFill>
          </a:ln>
          <a:effectLst>
            <a:outerShdw blurRad="50800" dist="76200" dir="13500000" algn="br" rotWithShape="0">
              <a:prstClr val="black">
                <a:alpha val="26000"/>
              </a:prstClr>
            </a:outerShdw>
          </a:effectLst>
        </p:spPr>
      </p:pic>
    </p:spTree>
    <p:extLst>
      <p:ext uri="{BB962C8B-B14F-4D97-AF65-F5344CB8AC3E}">
        <p14:creationId xmlns:p14="http://schemas.microsoft.com/office/powerpoint/2010/main" val="31348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Experience OPEN’s DOK Questions!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38537">
            <a:off x="612301" y="1693953"/>
            <a:ext cx="2518338" cy="3267269"/>
          </a:xfrm>
          <a:prstGeom prst="rect">
            <a:avLst/>
          </a:prstGeom>
          <a:ln w="3175">
            <a:solidFill>
              <a:schemeClr val="bg2">
                <a:lumMod val="75000"/>
              </a:schemeClr>
            </a:solidFill>
          </a:ln>
          <a:effectLst>
            <a:outerShdw blurRad="50800" dist="76200" dir="13500000" algn="br" rotWithShape="0">
              <a:prstClr val="black">
                <a:alpha val="13000"/>
              </a:prst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8537">
            <a:off x="1433778" y="1860555"/>
            <a:ext cx="2518338" cy="3262890"/>
          </a:xfrm>
          <a:prstGeom prst="rect">
            <a:avLst/>
          </a:prstGeom>
          <a:ln w="3175">
            <a:solidFill>
              <a:schemeClr val="bg2">
                <a:lumMod val="75000"/>
              </a:schemeClr>
            </a:solidFill>
          </a:ln>
          <a:effectLst>
            <a:outerShdw blurRad="50800" dist="76200" dir="13500000" algn="br" rotWithShape="0">
              <a:prstClr val="black">
                <a:alpha val="13000"/>
              </a:prstClr>
            </a:outerShdw>
          </a:effectLst>
        </p:spPr>
      </p:pic>
      <p:sp>
        <p:nvSpPr>
          <p:cNvPr id="3" name="TextBox 2"/>
          <p:cNvSpPr txBox="1"/>
          <p:nvPr/>
        </p:nvSpPr>
        <p:spPr>
          <a:xfrm>
            <a:off x="4471422" y="1423160"/>
            <a:ext cx="7168790" cy="3539430"/>
          </a:xfrm>
          <a:prstGeom prst="rect">
            <a:avLst/>
          </a:prstGeom>
          <a:noFill/>
        </p:spPr>
        <p:txBody>
          <a:bodyPr wrap="square" rtlCol="0">
            <a:spAutoFit/>
          </a:bodyPr>
          <a:lstStyle/>
          <a:p>
            <a:r>
              <a:rPr lang="en-US" sz="3200" b="1" dirty="0"/>
              <a:t>DOK 1: </a:t>
            </a:r>
            <a:r>
              <a:rPr lang="en-US" sz="3200" dirty="0"/>
              <a:t>What is skill-related fitness?</a:t>
            </a:r>
          </a:p>
          <a:p>
            <a:r>
              <a:rPr lang="en-US" sz="3200" b="1" dirty="0"/>
              <a:t>DOK 2: </a:t>
            </a:r>
            <a:r>
              <a:rPr lang="en-US" sz="3200" dirty="0"/>
              <a:t>Choose one component of skill-related fitness and describe why it’s important in everyday life.</a:t>
            </a:r>
          </a:p>
          <a:p>
            <a:r>
              <a:rPr lang="en-US" sz="3200" b="1" dirty="0"/>
              <a:t>DOK 3: </a:t>
            </a:r>
            <a:r>
              <a:rPr lang="en-US" sz="3200" dirty="0"/>
              <a:t>How is jumping rope connected to skill-related fitness? Give specific examples.</a:t>
            </a:r>
          </a:p>
        </p:txBody>
      </p:sp>
    </p:spTree>
    <p:extLst>
      <p:ext uri="{BB962C8B-B14F-4D97-AF65-F5344CB8AC3E}">
        <p14:creationId xmlns:p14="http://schemas.microsoft.com/office/powerpoint/2010/main" val="83692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ssolv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dissolv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Depth of Knowledge (DOK)?</a:t>
            </a:r>
            <a:endParaRPr lang="en-US" dirty="0"/>
          </a:p>
        </p:txBody>
      </p:sp>
      <p:sp>
        <p:nvSpPr>
          <p:cNvPr id="3" name="Content Placeholder 2"/>
          <p:cNvSpPr>
            <a:spLocks noGrp="1"/>
          </p:cNvSpPr>
          <p:nvPr>
            <p:ph idx="1"/>
          </p:nvPr>
        </p:nvSpPr>
        <p:spPr>
          <a:xfrm>
            <a:off x="334538" y="1379585"/>
            <a:ext cx="9746164" cy="4351338"/>
          </a:xfrm>
        </p:spPr>
        <p:txBody>
          <a:bodyPr>
            <a:normAutofit/>
          </a:bodyPr>
          <a:lstStyle/>
          <a:p>
            <a:pPr marL="0" indent="0">
              <a:buNone/>
            </a:pPr>
            <a:r>
              <a:rPr lang="en-US" sz="3600" dirty="0" smtClean="0"/>
              <a:t>DOK categorizes </a:t>
            </a:r>
            <a:r>
              <a:rPr lang="en-US" sz="3600" dirty="0"/>
              <a:t>tasks according to the complexity of thinking required to successfully complete them. </a:t>
            </a:r>
          </a:p>
          <a:p>
            <a:pPr marL="0" indent="0">
              <a:buNone/>
            </a:pPr>
            <a:r>
              <a:rPr lang="en-US" sz="3600" i="1" dirty="0"/>
              <a:t>There are 4 DOK Levels:</a:t>
            </a:r>
            <a:endParaRPr lang="en-US" sz="3600" dirty="0"/>
          </a:p>
          <a:p>
            <a:pPr lvl="1"/>
            <a:r>
              <a:rPr lang="en-US" sz="4000" dirty="0"/>
              <a:t>Recall &amp; Reproduction </a:t>
            </a:r>
          </a:p>
          <a:p>
            <a:pPr lvl="1"/>
            <a:r>
              <a:rPr lang="en-US" sz="4000" dirty="0"/>
              <a:t>Skills &amp; Concepts</a:t>
            </a:r>
          </a:p>
          <a:p>
            <a:pPr lvl="1"/>
            <a:r>
              <a:rPr lang="en-US" sz="4000" dirty="0"/>
              <a:t>Strategic Thinking</a:t>
            </a:r>
          </a:p>
          <a:p>
            <a:pPr lvl="1"/>
            <a:r>
              <a:rPr lang="en-US" sz="4000" dirty="0"/>
              <a:t>Extended </a:t>
            </a:r>
            <a:r>
              <a:rPr lang="en-US" sz="4000" dirty="0" smtClean="0"/>
              <a:t>Thinking</a:t>
            </a:r>
            <a:endParaRPr lang="en-US" sz="4000" dirty="0"/>
          </a:p>
        </p:txBody>
      </p:sp>
      <p:sp>
        <p:nvSpPr>
          <p:cNvPr id="4" name="TextBox 3"/>
          <p:cNvSpPr txBox="1"/>
          <p:nvPr/>
        </p:nvSpPr>
        <p:spPr>
          <a:xfrm rot="220604">
            <a:off x="6467711" y="2832410"/>
            <a:ext cx="5330283" cy="1692771"/>
          </a:xfrm>
          <a:prstGeom prst="rect">
            <a:avLst/>
          </a:prstGeom>
          <a:noFill/>
          <a:ln>
            <a:solidFill>
              <a:schemeClr val="bg2">
                <a:lumMod val="75000"/>
              </a:schemeClr>
            </a:solidFill>
          </a:ln>
        </p:spPr>
        <p:txBody>
          <a:bodyPr wrap="square" rtlCol="0">
            <a:spAutoFit/>
          </a:bodyPr>
          <a:lstStyle/>
          <a:p>
            <a:pPr algn="ctr"/>
            <a:r>
              <a:rPr lang="en-US" sz="3600" b="1" dirty="0" smtClean="0"/>
              <a:t>Read more about DOK</a:t>
            </a:r>
            <a:br>
              <a:rPr lang="en-US" sz="3600" b="1" dirty="0" smtClean="0"/>
            </a:br>
            <a:r>
              <a:rPr lang="en-US" sz="3600" b="1" dirty="0" smtClean="0"/>
              <a:t>at the OPEN Blog: </a:t>
            </a:r>
            <a:r>
              <a:rPr lang="en-US" sz="3200" dirty="0" smtClean="0"/>
              <a:t>http://</a:t>
            </a:r>
            <a:r>
              <a:rPr lang="en-US" sz="3200" dirty="0" err="1" smtClean="0"/>
              <a:t>openphysed.org</a:t>
            </a:r>
            <a:r>
              <a:rPr lang="en-US" sz="3200" dirty="0" smtClean="0"/>
              <a:t>/?p=83</a:t>
            </a:r>
            <a:endParaRPr lang="en-US" sz="3200" dirty="0"/>
          </a:p>
        </p:txBody>
      </p:sp>
    </p:spTree>
    <p:extLst>
      <p:ext uri="{BB962C8B-B14F-4D97-AF65-F5344CB8AC3E}">
        <p14:creationId xmlns:p14="http://schemas.microsoft.com/office/powerpoint/2010/main" val="140191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Putting DOK &amp; Academic Language Together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18" y="1690688"/>
            <a:ext cx="5426064" cy="4194657"/>
          </a:xfrm>
          <a:prstGeom prst="rect">
            <a:avLst/>
          </a:prstGeom>
          <a:ln>
            <a:solidFill>
              <a:schemeClr val="bg2">
                <a:lumMod val="75000"/>
              </a:schemeClr>
            </a:solidFill>
          </a:ln>
          <a:effectLst>
            <a:outerShdw blurRad="50800" dist="76200" dir="13500000" algn="br" rotWithShape="0">
              <a:prstClr val="black">
                <a:alpha val="26000"/>
              </a:prstClr>
            </a:outerShdw>
          </a:effectLst>
        </p:spPr>
      </p:pic>
      <p:sp>
        <p:nvSpPr>
          <p:cNvPr id="5" name="TextBox 4"/>
          <p:cNvSpPr txBox="1"/>
          <p:nvPr/>
        </p:nvSpPr>
        <p:spPr>
          <a:xfrm>
            <a:off x="5796416" y="2051633"/>
            <a:ext cx="6211100" cy="3293209"/>
          </a:xfrm>
          <a:prstGeom prst="rect">
            <a:avLst/>
          </a:prstGeom>
          <a:noFill/>
        </p:spPr>
        <p:txBody>
          <a:bodyPr wrap="square" rtlCol="0">
            <a:spAutoFit/>
          </a:bodyPr>
          <a:lstStyle/>
          <a:p>
            <a:r>
              <a:rPr lang="en-US" sz="2600" b="1" dirty="0"/>
              <a:t>DOK 1: </a:t>
            </a:r>
            <a:r>
              <a:rPr lang="en-US" sz="2600" dirty="0"/>
              <a:t>How can you recognize safe </a:t>
            </a:r>
            <a:r>
              <a:rPr lang="en-US" sz="2600" dirty="0" smtClean="0"/>
              <a:t>behaviors?</a:t>
            </a:r>
          </a:p>
          <a:p>
            <a:r>
              <a:rPr lang="en-US" sz="2600" b="1" dirty="0" smtClean="0"/>
              <a:t>DOK </a:t>
            </a:r>
            <a:r>
              <a:rPr lang="en-US" sz="2600" b="1" dirty="0"/>
              <a:t>2: </a:t>
            </a:r>
            <a:r>
              <a:rPr lang="en-US" sz="2600" dirty="0"/>
              <a:t>How would you compare and contrast safe behaviors with dangerous </a:t>
            </a:r>
            <a:r>
              <a:rPr lang="en-US" sz="2600" dirty="0" smtClean="0"/>
              <a:t>behaviors?</a:t>
            </a:r>
          </a:p>
          <a:p>
            <a:r>
              <a:rPr lang="en-US" sz="2600" b="1" dirty="0" smtClean="0"/>
              <a:t>DOK </a:t>
            </a:r>
            <a:r>
              <a:rPr lang="en-US" sz="2600" b="1" dirty="0"/>
              <a:t>3: </a:t>
            </a:r>
            <a:r>
              <a:rPr lang="en-US" sz="2600" dirty="0"/>
              <a:t>Can you predict what would happen in our Robotics Lab if students acted in ways that were not safe</a:t>
            </a:r>
            <a:r>
              <a:rPr lang="en-US" sz="2600" dirty="0" smtClean="0"/>
              <a:t>?</a:t>
            </a:r>
            <a:endParaRPr lang="en-US" sz="2600" dirty="0"/>
          </a:p>
        </p:txBody>
      </p:sp>
      <p:sp>
        <p:nvSpPr>
          <p:cNvPr id="6" name="TextBox 5"/>
          <p:cNvSpPr txBox="1"/>
          <p:nvPr/>
        </p:nvSpPr>
        <p:spPr>
          <a:xfrm>
            <a:off x="5796416" y="1494552"/>
            <a:ext cx="4684542" cy="584775"/>
          </a:xfrm>
          <a:prstGeom prst="rect">
            <a:avLst/>
          </a:prstGeom>
          <a:noFill/>
        </p:spPr>
        <p:txBody>
          <a:bodyPr wrap="square" rtlCol="0">
            <a:spAutoFit/>
          </a:bodyPr>
          <a:lstStyle/>
          <a:p>
            <a:r>
              <a:rPr lang="en-US" sz="3200" b="1" dirty="0" smtClean="0"/>
              <a:t>Robotics Lab (3-5 PSR)</a:t>
            </a:r>
            <a:endParaRPr lang="en-US" sz="3200" b="1" dirty="0"/>
          </a:p>
        </p:txBody>
      </p:sp>
    </p:spTree>
    <p:extLst>
      <p:ext uri="{BB962C8B-B14F-4D97-AF65-F5344CB8AC3E}">
        <p14:creationId xmlns:p14="http://schemas.microsoft.com/office/powerpoint/2010/main" val="157085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ssolv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dissolv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dissolv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Customizable Resources</a:t>
            </a:r>
            <a:endParaRPr lang="en-US" dirty="0"/>
          </a:p>
        </p:txBody>
      </p:sp>
      <p:sp>
        <p:nvSpPr>
          <p:cNvPr id="3" name="Content Placeholder 2"/>
          <p:cNvSpPr>
            <a:spLocks noGrp="1"/>
          </p:cNvSpPr>
          <p:nvPr>
            <p:ph idx="1"/>
          </p:nvPr>
        </p:nvSpPr>
        <p:spPr>
          <a:xfrm>
            <a:off x="6945655" y="1495555"/>
            <a:ext cx="4935538" cy="2474866"/>
          </a:xfrm>
        </p:spPr>
        <p:txBody>
          <a:bodyPr anchor="ctr">
            <a:normAutofit/>
          </a:bodyPr>
          <a:lstStyle/>
          <a:p>
            <a:pPr marL="0" indent="0" algn="ctr">
              <a:buNone/>
            </a:pPr>
            <a:r>
              <a:rPr lang="en-US" sz="3200" dirty="0" smtClean="0"/>
              <a:t>Passing Challenge Cards</a:t>
            </a:r>
          </a:p>
          <a:p>
            <a:pPr marL="0" indent="0" algn="ctr">
              <a:buNone/>
            </a:pPr>
            <a:r>
              <a:rPr lang="en-US" sz="3200" dirty="0" smtClean="0"/>
              <a:t>(Middle School Roundnet)</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527" y="1495555"/>
            <a:ext cx="5418800" cy="4194657"/>
          </a:xfrm>
          <a:prstGeom prst="rect">
            <a:avLst/>
          </a:prstGeom>
          <a:ln>
            <a:solidFill>
              <a:schemeClr val="bg2">
                <a:lumMod val="75000"/>
              </a:schemeClr>
            </a:solidFill>
          </a:ln>
          <a:effectLst>
            <a:outerShdw blurRad="50800" dist="76200" dir="13500000" algn="br" rotWithShape="0">
              <a:prstClr val="black">
                <a:alpha val="26000"/>
              </a:prstClr>
            </a:outerShdw>
          </a:effectLst>
        </p:spPr>
      </p:pic>
    </p:spTree>
    <p:extLst>
      <p:ext uri="{BB962C8B-B14F-4D97-AF65-F5344CB8AC3E}">
        <p14:creationId xmlns:p14="http://schemas.microsoft.com/office/powerpoint/2010/main" val="23641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959</Words>
  <Application>Microsoft Macintosh PowerPoint</Application>
  <PresentationFormat>Widescreen</PresentationFormat>
  <Paragraphs>83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Calibri Light</vt:lpstr>
      <vt:lpstr>Arial</vt:lpstr>
      <vt:lpstr>Office Theme</vt:lpstr>
      <vt:lpstr>OPENPhysEd.org</vt:lpstr>
      <vt:lpstr>What is OPEN? </vt:lpstr>
      <vt:lpstr>What is OPEN? </vt:lpstr>
      <vt:lpstr>Let’s Experience OPEN’s Backward Design!</vt:lpstr>
      <vt:lpstr>Let’s Experience OPEN’s Academic Language!</vt:lpstr>
      <vt:lpstr>Let’s Experience OPEN’s DOK Questions!</vt:lpstr>
      <vt:lpstr>What is Depth of Knowledge (DOK)?</vt:lpstr>
      <vt:lpstr>Putting DOK &amp; Academic Language Together</vt:lpstr>
      <vt:lpstr>Customizable Resources</vt:lpstr>
      <vt:lpstr>Time to Access OPENPhysEd.org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OPENPhysEd.org</dc:title>
  <dc:creator>Aaron Hart</dc:creator>
  <cp:lastModifiedBy>Aaron Hart</cp:lastModifiedBy>
  <cp:revision>14</cp:revision>
  <cp:lastPrinted>2016-03-09T14:56:01Z</cp:lastPrinted>
  <dcterms:created xsi:type="dcterms:W3CDTF">2016-03-09T11:17:01Z</dcterms:created>
  <dcterms:modified xsi:type="dcterms:W3CDTF">2016-03-09T14:56:44Z</dcterms:modified>
</cp:coreProperties>
</file>