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2CA68F4-BDF0-4009-A083-0A3FF1440EF4}">
  <a:tblStyle styleId="{92CA68F4-BDF0-4009-A083-0A3FF1440EF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8a6cbb78f_0_15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8a6cbb78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38863" y="1238100"/>
            <a:ext cx="4335300" cy="369300"/>
          </a:xfrm>
          <a:prstGeom prst="rect">
            <a:avLst/>
          </a:prstGeom>
          <a:noFill/>
          <a:ln cap="flat" cmpd="sng" w="9525">
            <a:solidFill>
              <a:srgbClr val="394A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Student Name:</a:t>
            </a:r>
            <a:endParaRPr sz="1200"/>
          </a:p>
        </p:txBody>
      </p:sp>
      <p:sp>
        <p:nvSpPr>
          <p:cNvPr id="55" name="Google Shape;55;p13"/>
          <p:cNvSpPr txBox="1"/>
          <p:nvPr/>
        </p:nvSpPr>
        <p:spPr>
          <a:xfrm>
            <a:off x="5284238" y="1238100"/>
            <a:ext cx="4335300" cy="369300"/>
          </a:xfrm>
          <a:prstGeom prst="rect">
            <a:avLst/>
          </a:prstGeom>
          <a:noFill/>
          <a:ln cap="flat" cmpd="sng" w="9525">
            <a:solidFill>
              <a:srgbClr val="394A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Date</a:t>
            </a:r>
            <a:r>
              <a:rPr lang="en" sz="1200"/>
              <a:t>:</a:t>
            </a:r>
            <a:endParaRPr sz="1200"/>
          </a:p>
        </p:txBody>
      </p:sp>
      <p:sp>
        <p:nvSpPr>
          <p:cNvPr id="56" name="Google Shape;56;p13"/>
          <p:cNvSpPr txBox="1"/>
          <p:nvPr/>
        </p:nvSpPr>
        <p:spPr>
          <a:xfrm>
            <a:off x="988650" y="1724150"/>
            <a:ext cx="8081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200"/>
              <a:t>Follow the rubric criteria on page 2 to create a routine that scores a perfect 3 out of 3.</a:t>
            </a:r>
            <a:endParaRPr b="1" i="1" sz="1200"/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438888" y="2247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{92CA68F4-BDF0-4009-A083-0A3FF1440EF4}</a:tableStyleId>
              </a:tblPr>
              <a:tblGrid>
                <a:gridCol w="1836125"/>
                <a:gridCol w="1836125"/>
                <a:gridCol w="1836125"/>
                <a:gridCol w="1836125"/>
                <a:gridCol w="1836125"/>
              </a:tblGrid>
              <a:tr h="536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Exercise Name</a:t>
                      </a:r>
                      <a:endParaRPr b="1" sz="1300"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Description</a:t>
                      </a:r>
                      <a:endParaRPr b="1" sz="1300"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Health-Related Fitness Component</a:t>
                      </a:r>
                      <a:endParaRPr b="1" sz="1300"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Safety Considerations</a:t>
                      </a:r>
                      <a:endParaRPr b="1" sz="1300"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Overall Health Benefit(s)</a:t>
                      </a:r>
                      <a:endParaRPr b="1" sz="1300"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988650" y="1296550"/>
            <a:ext cx="8081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200"/>
              <a:t>Use the</a:t>
            </a:r>
            <a:r>
              <a:rPr b="1" i="1" lang="en" sz="1200"/>
              <a:t> rubric criteria below to create a routine on page 1 that scores a perfect 3 out of 3.</a:t>
            </a:r>
            <a:endParaRPr b="1" i="1" sz="1200"/>
          </a:p>
        </p:txBody>
      </p:sp>
      <p:graphicFrame>
        <p:nvGraphicFramePr>
          <p:cNvPr id="63" name="Google Shape;63;p14"/>
          <p:cNvGraphicFramePr/>
          <p:nvPr/>
        </p:nvGraphicFramePr>
        <p:xfrm>
          <a:off x="472163" y="2054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{92CA68F4-BDF0-4009-A083-0A3FF1440EF4}</a:tableStyleId>
              </a:tblPr>
              <a:tblGrid>
                <a:gridCol w="1631700"/>
                <a:gridCol w="2765675"/>
                <a:gridCol w="2438175"/>
                <a:gridCol w="2278525"/>
              </a:tblGrid>
              <a:tr h="28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Routine is Amazing! (3)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Routine is Good to Go (2)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Needs More Work (1)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476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Safety &amp; Appropriateness</a:t>
                      </a:r>
                      <a:endParaRPr/>
                    </a:p>
                  </a:txBody>
                  <a:tcPr marT="91425" marB="91425" marR="91425" marL="91425" anchor="ctr"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Exercises are appropriate and safe. Leaders can demonstrate exercises with safety cues.</a:t>
                      </a:r>
                      <a:endParaRPr/>
                    </a:p>
                  </a:txBody>
                  <a:tcPr marT="91425" marB="91425" marR="91425" marL="91425" anchor="ctr"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Exercises are appropriate and safe.</a:t>
                      </a:r>
                      <a:endParaRPr/>
                    </a:p>
                  </a:txBody>
                  <a:tcPr marT="91425" marB="91425" marR="91425" marL="91425" anchor="ctr"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Exercises are not appropriate and could be unsafe.</a:t>
                      </a:r>
                      <a:endParaRPr/>
                    </a:p>
                  </a:txBody>
                  <a:tcPr marT="91425" marB="91425" marR="91425" marL="91425" anchor="ctr">
                    <a:lnT cap="flat" cmpd="sng" w="19050">
                      <a:solidFill>
                        <a:srgbClr val="394A7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476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Fitness Concepts</a:t>
                      </a:r>
                      <a:endParaRPr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Exercises are in the correct health-related fitness category.</a:t>
                      </a:r>
                      <a:endParaRPr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Exercises are place in the correct category with some help.</a:t>
                      </a:r>
                      <a:endParaRPr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Exercises are not in the correct category.</a:t>
                      </a:r>
                      <a:endParaRPr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</a:tr>
              <a:tr h="633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Health Benefits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Routine works in a target heart rate zone. Student can explain 3 health benefits of the routine.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Route works in a target heart rate zone. Student can explain 1 health benefit of the routine.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Routine does not provide the intensity needed to reach a target heart rate zone.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