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63613C7-705D-4CEE-944C-B33BB8BE1B91}">
  <a:tblStyle styleId="{963613C7-705D-4CEE-944C-B33BB8BE1B9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1193825" y="599275"/>
            <a:ext cx="7193700" cy="1108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sz="1500"/>
              <a:t>Universal Design for Learning</a:t>
            </a:r>
            <a:r>
              <a:rPr lang="en" sz="1500"/>
              <a:t> (UDL) is a strategy for eliminating instructional and environmental barriers for every member of a learning community in order to meet the needs of all students across the continuum of physical, intellectual, and emotional abilities.</a:t>
            </a:r>
            <a:endParaRPr sz="1500"/>
          </a:p>
        </p:txBody>
      </p:sp>
      <p:graphicFrame>
        <p:nvGraphicFramePr>
          <p:cNvPr id="55" name="Google Shape;55;p13"/>
          <p:cNvGraphicFramePr/>
          <p:nvPr/>
        </p:nvGraphicFramePr>
        <p:xfrm>
          <a:off x="952500" y="1755325"/>
          <a:ext cx="3000000" cy="3000000"/>
        </p:xfrm>
        <a:graphic>
          <a:graphicData uri="http://schemas.openxmlformats.org/drawingml/2006/table">
            <a:tbl>
              <a:tblPr>
                <a:noFill/>
                <a:tableStyleId>{963613C7-705D-4CEE-944C-B33BB8BE1B91}</a:tableStyleId>
              </a:tblPr>
              <a:tblGrid>
                <a:gridCol w="2038350"/>
                <a:gridCol w="2038350"/>
                <a:gridCol w="2038350"/>
                <a:gridCol w="2038350"/>
              </a:tblGrid>
              <a:tr h="381000">
                <a:tc>
                  <a:txBody>
                    <a:bodyPr/>
                    <a:lstStyle/>
                    <a:p>
                      <a:pPr indent="0" lvl="0" marL="0" rtl="0" algn="ctr">
                        <a:spcBef>
                          <a:spcPts val="0"/>
                        </a:spcBef>
                        <a:spcAft>
                          <a:spcPts val="0"/>
                        </a:spcAft>
                        <a:buNone/>
                      </a:pPr>
                      <a:r>
                        <a:rPr b="1" lang="en" sz="2000">
                          <a:solidFill>
                            <a:schemeClr val="lt1"/>
                          </a:solidFill>
                        </a:rPr>
                        <a:t>Equipment</a:t>
                      </a:r>
                      <a:endParaRPr b="1" sz="2000">
                        <a:solidFill>
                          <a:schemeClr val="lt1"/>
                        </a:solidFill>
                      </a:endParaRPr>
                    </a:p>
                  </a:txBody>
                  <a:tcPr marT="91425" marB="91425" marR="91425" marL="91425">
                    <a:solidFill>
                      <a:srgbClr val="5FA6DB"/>
                    </a:solidFill>
                  </a:tcPr>
                </a:tc>
                <a:tc>
                  <a:txBody>
                    <a:bodyPr/>
                    <a:lstStyle/>
                    <a:p>
                      <a:pPr indent="0" lvl="0" marL="0" rtl="0" algn="ctr">
                        <a:spcBef>
                          <a:spcPts val="0"/>
                        </a:spcBef>
                        <a:spcAft>
                          <a:spcPts val="0"/>
                        </a:spcAft>
                        <a:buNone/>
                      </a:pPr>
                      <a:r>
                        <a:rPr b="1" lang="en" sz="2000">
                          <a:solidFill>
                            <a:schemeClr val="lt1"/>
                          </a:solidFill>
                        </a:rPr>
                        <a:t>Rules</a:t>
                      </a:r>
                      <a:endParaRPr b="1" sz="2000">
                        <a:solidFill>
                          <a:schemeClr val="lt1"/>
                        </a:solidFill>
                      </a:endParaRPr>
                    </a:p>
                  </a:txBody>
                  <a:tcPr marT="91425" marB="91425" marR="91425" marL="91425">
                    <a:solidFill>
                      <a:srgbClr val="5FA6DB"/>
                    </a:solidFill>
                  </a:tcPr>
                </a:tc>
                <a:tc>
                  <a:txBody>
                    <a:bodyPr/>
                    <a:lstStyle/>
                    <a:p>
                      <a:pPr indent="0" lvl="0" marL="0" rtl="0" algn="ctr">
                        <a:spcBef>
                          <a:spcPts val="0"/>
                        </a:spcBef>
                        <a:spcAft>
                          <a:spcPts val="0"/>
                        </a:spcAft>
                        <a:buNone/>
                      </a:pPr>
                      <a:r>
                        <a:rPr b="1" lang="en" sz="2000">
                          <a:solidFill>
                            <a:schemeClr val="lt1"/>
                          </a:solidFill>
                        </a:rPr>
                        <a:t>Environment</a:t>
                      </a:r>
                      <a:endParaRPr b="1" sz="2000">
                        <a:solidFill>
                          <a:schemeClr val="lt1"/>
                        </a:solidFill>
                      </a:endParaRPr>
                    </a:p>
                  </a:txBody>
                  <a:tcPr marT="91425" marB="91425" marR="91425" marL="91425">
                    <a:solidFill>
                      <a:srgbClr val="5FA6DB"/>
                    </a:solidFill>
                  </a:tcPr>
                </a:tc>
                <a:tc>
                  <a:txBody>
                    <a:bodyPr/>
                    <a:lstStyle/>
                    <a:p>
                      <a:pPr indent="0" lvl="0" marL="0" rtl="0" algn="ctr">
                        <a:spcBef>
                          <a:spcPts val="0"/>
                        </a:spcBef>
                        <a:spcAft>
                          <a:spcPts val="0"/>
                        </a:spcAft>
                        <a:buNone/>
                      </a:pPr>
                      <a:r>
                        <a:rPr b="1" lang="en" sz="2000">
                          <a:solidFill>
                            <a:schemeClr val="lt1"/>
                          </a:solidFill>
                        </a:rPr>
                        <a:t>Instruction</a:t>
                      </a:r>
                      <a:endParaRPr b="1" sz="2000">
                        <a:solidFill>
                          <a:schemeClr val="lt1"/>
                        </a:solidFill>
                      </a:endParaRPr>
                    </a:p>
                  </a:txBody>
                  <a:tcPr marT="91425" marB="91425" marR="91425" marL="91425">
                    <a:solidFill>
                      <a:srgbClr val="5FA6DB"/>
                    </a:solidFill>
                  </a:tcPr>
                </a:tc>
              </a:tr>
              <a:tr h="381000">
                <a:tc>
                  <a:txBody>
                    <a:bodyPr/>
                    <a:lstStyle/>
                    <a:p>
                      <a:pPr indent="-311150" lvl="0" marL="342900" rtl="0" algn="l">
                        <a:spcBef>
                          <a:spcPts val="0"/>
                        </a:spcBef>
                        <a:spcAft>
                          <a:spcPts val="0"/>
                        </a:spcAft>
                        <a:buSzPts val="1300"/>
                        <a:buChar char="●"/>
                      </a:pPr>
                      <a:r>
                        <a:rPr lang="en" sz="1300"/>
                        <a:t>Use large, brightly colored organizational markers to help students stay safely in personal and/or general space.</a:t>
                      </a:r>
                      <a:endParaRPr sz="1300"/>
                    </a:p>
                    <a:p>
                      <a:pPr indent="-311150" lvl="0" marL="342900" rtl="0" algn="l">
                        <a:spcBef>
                          <a:spcPts val="0"/>
                        </a:spcBef>
                        <a:spcAft>
                          <a:spcPts val="0"/>
                        </a:spcAft>
                        <a:buSzPts val="1300"/>
                        <a:buChar char="●"/>
                      </a:pPr>
                      <a:r>
                        <a:rPr lang="en" sz="1300"/>
                        <a:t>Use different colored cones or spots to identify a home base for each team or student.</a:t>
                      </a:r>
                      <a:endParaRPr sz="1300"/>
                    </a:p>
                    <a:p>
                      <a:pPr indent="-311150" lvl="0" marL="342900" rtl="0" algn="l">
                        <a:spcBef>
                          <a:spcPts val="0"/>
                        </a:spcBef>
                        <a:spcAft>
                          <a:spcPts val="0"/>
                        </a:spcAft>
                        <a:buSzPts val="1300"/>
                        <a:buChar char="●"/>
                      </a:pPr>
                      <a:r>
                        <a:rPr lang="en" sz="1300"/>
                        <a:t>Use spot markers to create movement or travel routes.</a:t>
                      </a:r>
                      <a:endParaRPr sz="1300"/>
                    </a:p>
                  </a:txBody>
                  <a:tcPr marT="91425" marB="91425" marR="91425" marL="91425"/>
                </a:tc>
                <a:tc>
                  <a:txBody>
                    <a:bodyPr/>
                    <a:lstStyle/>
                    <a:p>
                      <a:pPr indent="-311150" lvl="0" marL="342900" rtl="0" algn="l">
                        <a:spcBef>
                          <a:spcPts val="0"/>
                        </a:spcBef>
                        <a:spcAft>
                          <a:spcPts val="0"/>
                        </a:spcAft>
                        <a:buSzPts val="1300"/>
                        <a:buChar char="●"/>
                      </a:pPr>
                      <a:r>
                        <a:rPr lang="en" sz="1300"/>
                        <a:t>Change rules to reflect equity of skill acquisition, mobility, and fitness level.</a:t>
                      </a:r>
                      <a:endParaRPr sz="1300"/>
                    </a:p>
                    <a:p>
                      <a:pPr indent="-311150" lvl="0" marL="342900" rtl="0" algn="l">
                        <a:spcBef>
                          <a:spcPts val="0"/>
                        </a:spcBef>
                        <a:spcAft>
                          <a:spcPts val="0"/>
                        </a:spcAft>
                        <a:buSzPts val="1300"/>
                        <a:buChar char="●"/>
                      </a:pPr>
                      <a:r>
                        <a:rPr lang="en" sz="1300"/>
                        <a:t>Vary movement expectations to increase equity. For example, allow different locomotor movements or the use of assistive equipment.</a:t>
                      </a:r>
                      <a:endParaRPr sz="1300"/>
                    </a:p>
                    <a:p>
                      <a:pPr indent="-311150" lvl="0" marL="342900" rtl="0" algn="l">
                        <a:spcBef>
                          <a:spcPts val="0"/>
                        </a:spcBef>
                        <a:spcAft>
                          <a:spcPts val="0"/>
                        </a:spcAft>
                        <a:buSzPts val="1300"/>
                        <a:buChar char="●"/>
                      </a:pPr>
                      <a:r>
                        <a:rPr lang="en" sz="1300"/>
                        <a:t>Adapt body positioning to student needs. For example, modify the game to play sitting.</a:t>
                      </a:r>
                      <a:endParaRPr sz="1300"/>
                    </a:p>
                  </a:txBody>
                  <a:tcPr marT="91425" marB="91425" marR="91425" marL="91425"/>
                </a:tc>
                <a:tc>
                  <a:txBody>
                    <a:bodyPr/>
                    <a:lstStyle/>
                    <a:p>
                      <a:pPr indent="-311150" lvl="0" marL="342900" rtl="0" algn="l">
                        <a:spcBef>
                          <a:spcPts val="0"/>
                        </a:spcBef>
                        <a:spcAft>
                          <a:spcPts val="0"/>
                        </a:spcAft>
                        <a:buSzPts val="1300"/>
                        <a:buChar char="●"/>
                      </a:pPr>
                      <a:r>
                        <a:rPr lang="en" sz="1300"/>
                        <a:t>Visually mark/define space in activity area with visual markers like cones, spot markers, visual signs/cues.</a:t>
                      </a:r>
                      <a:endParaRPr sz="1300"/>
                    </a:p>
                    <a:p>
                      <a:pPr indent="-311150" lvl="0" marL="342900" rtl="0" algn="l">
                        <a:spcBef>
                          <a:spcPts val="0"/>
                        </a:spcBef>
                        <a:spcAft>
                          <a:spcPts val="0"/>
                        </a:spcAft>
                        <a:buSzPts val="1300"/>
                        <a:buChar char="●"/>
                      </a:pPr>
                      <a:r>
                        <a:rPr lang="en" sz="1300"/>
                        <a:t>Adjust lighting (e.g., brighter or lighter).</a:t>
                      </a:r>
                      <a:endParaRPr sz="1300"/>
                    </a:p>
                    <a:p>
                      <a:pPr indent="-311150" lvl="0" marL="342900" rtl="0" algn="l">
                        <a:spcBef>
                          <a:spcPts val="0"/>
                        </a:spcBef>
                        <a:spcAft>
                          <a:spcPts val="0"/>
                        </a:spcAft>
                        <a:buSzPts val="1300"/>
                        <a:buChar char="●"/>
                      </a:pPr>
                      <a:r>
                        <a:rPr lang="en" sz="1300"/>
                        <a:t>Create visual pathways for travel using spot markers, floor markings, wall markings, and other visual cues.</a:t>
                      </a:r>
                      <a:endParaRPr sz="1300"/>
                    </a:p>
                  </a:txBody>
                  <a:tcPr marT="91425" marB="91425" marR="91425" marL="91425"/>
                </a:tc>
                <a:tc>
                  <a:txBody>
                    <a:bodyPr/>
                    <a:lstStyle/>
                    <a:p>
                      <a:pPr indent="-311150" lvl="0" marL="342900" rtl="0" algn="l">
                        <a:spcBef>
                          <a:spcPts val="0"/>
                        </a:spcBef>
                        <a:spcAft>
                          <a:spcPts val="0"/>
                        </a:spcAft>
                        <a:buSzPts val="1300"/>
                        <a:buChar char="●"/>
                      </a:pPr>
                      <a:r>
                        <a:rPr lang="en" sz="1300"/>
                        <a:t>Be flexible. Adjust as needed. One size doesn’t fit all.</a:t>
                      </a:r>
                      <a:endParaRPr sz="1300"/>
                    </a:p>
                    <a:p>
                      <a:pPr indent="-311150" lvl="0" marL="342900" rtl="0" algn="l">
                        <a:spcBef>
                          <a:spcPts val="0"/>
                        </a:spcBef>
                        <a:spcAft>
                          <a:spcPts val="0"/>
                        </a:spcAft>
                        <a:buSzPts val="1300"/>
                        <a:buChar char="●"/>
                      </a:pPr>
                      <a:r>
                        <a:rPr lang="en" sz="1300"/>
                        <a:t>Establish consistent, predictable routines.</a:t>
                      </a:r>
                      <a:endParaRPr sz="1300"/>
                    </a:p>
                    <a:p>
                      <a:pPr indent="-311150" lvl="0" marL="342900" rtl="0" algn="l">
                        <a:spcBef>
                          <a:spcPts val="0"/>
                        </a:spcBef>
                        <a:spcAft>
                          <a:spcPts val="0"/>
                        </a:spcAft>
                        <a:buSzPts val="1300"/>
                        <a:buChar char="●"/>
                      </a:pPr>
                      <a:r>
                        <a:rPr lang="en" sz="1300"/>
                        <a:t>Speak slowly &amp; clearly with a well-defined beginning &amp; end.</a:t>
                      </a:r>
                      <a:endParaRPr sz="1300"/>
                    </a:p>
                    <a:p>
                      <a:pPr indent="-311150" lvl="0" marL="342900" rtl="0" algn="l">
                        <a:spcBef>
                          <a:spcPts val="0"/>
                        </a:spcBef>
                        <a:spcAft>
                          <a:spcPts val="0"/>
                        </a:spcAft>
                        <a:buSzPts val="1300"/>
                        <a:buChar char="●"/>
                      </a:pPr>
                      <a:r>
                        <a:rPr lang="en" sz="1300"/>
                        <a:t>Give 1-step vs multiple-step directions.</a:t>
                      </a:r>
                      <a:endParaRPr sz="1300"/>
                    </a:p>
                    <a:p>
                      <a:pPr indent="-311150" lvl="0" marL="342900" rtl="0" algn="l">
                        <a:spcBef>
                          <a:spcPts val="0"/>
                        </a:spcBef>
                        <a:spcAft>
                          <a:spcPts val="0"/>
                        </a:spcAft>
                        <a:buSzPts val="1300"/>
                        <a:buChar char="●"/>
                      </a:pPr>
                      <a:r>
                        <a:rPr lang="en" sz="1300"/>
                        <a:t>Provide multiple forms of prompts cues — kinesthetic, visual, and auditory.</a:t>
                      </a:r>
                      <a:endParaRPr sz="1300"/>
                    </a:p>
                  </a:txBody>
                  <a:tcPr marT="91425" marB="91425" marR="91425" marL="91425"/>
                </a:tc>
              </a:tr>
            </a:tbl>
          </a:graphicData>
        </a:graphic>
      </p:graphicFrame>
      <p:sp>
        <p:nvSpPr>
          <p:cNvPr id="56" name="Google Shape;56;p13"/>
          <p:cNvSpPr txBox="1"/>
          <p:nvPr/>
        </p:nvSpPr>
        <p:spPr>
          <a:xfrm>
            <a:off x="952500" y="5854550"/>
            <a:ext cx="8153400" cy="1246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t>When UDL adaptations are not enough for accessing and developing equitable learning activities and assessments, and you feel that you need to do more for individual students, reach out to providers on the students’ IEP Teams.</a:t>
            </a:r>
            <a:br>
              <a:rPr lang="en" sz="1200"/>
            </a:br>
            <a:endParaRPr sz="900"/>
          </a:p>
          <a:p>
            <a:pPr indent="0" lvl="0" marL="0" rtl="0" algn="l">
              <a:spcBef>
                <a:spcPts val="0"/>
              </a:spcBef>
              <a:spcAft>
                <a:spcPts val="0"/>
              </a:spcAft>
              <a:buNone/>
            </a:pPr>
            <a:r>
              <a:rPr lang="en" sz="1200"/>
              <a:t>You can also reach out to your school’s curriculum resource department in order to see how else you can modify instructional delivery to meet students’ needs. Students who have an IEP or a 504 will oftentimes have specific modifications and accommodations in their IEP based on individual needs.</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